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6" r:id="rId8"/>
    <p:sldId id="272" r:id="rId9"/>
    <p:sldId id="273" r:id="rId10"/>
    <p:sldId id="269" r:id="rId11"/>
    <p:sldId id="263" r:id="rId12"/>
    <p:sldId id="270" r:id="rId13"/>
    <p:sldId id="26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B4CF9-C5A2-44A5-96D8-64504082DA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ma-NO"/>
        </a:p>
      </dgm:t>
    </dgm:pt>
    <dgm:pt modelId="{49D4BA9A-0469-482A-BC5C-38BCFC7F3FED}">
      <dgm:prSet phldrT="[Текст]"/>
      <dgm:spPr/>
      <dgm:t>
        <a:bodyPr/>
        <a:lstStyle/>
        <a:p>
          <a:r>
            <a:rPr lang="kk-KZ" dirty="0" smtClean="0"/>
            <a:t>Материалы на основе углерода с сферическими</a:t>
          </a:r>
          <a:r>
            <a:rPr lang="ru-RU" dirty="0" smtClean="0"/>
            <a:t>, </a:t>
          </a:r>
          <a:r>
            <a:rPr lang="ru-RU" dirty="0" smtClean="0"/>
            <a:t>эллипсоидными</a:t>
          </a:r>
          <a:r>
            <a:rPr lang="ru-RU" dirty="0" smtClean="0"/>
            <a:t>, цилиндрическими формами</a:t>
          </a:r>
          <a:endParaRPr lang="sma-NO" dirty="0"/>
        </a:p>
      </dgm:t>
    </dgm:pt>
    <dgm:pt modelId="{D3F323AA-0297-4CC6-AA4A-E2C5F08AC678}" type="parTrans" cxnId="{2F8445A7-6CEF-4F9B-80CE-89CB4C497E04}">
      <dgm:prSet/>
      <dgm:spPr/>
      <dgm:t>
        <a:bodyPr/>
        <a:lstStyle/>
        <a:p>
          <a:endParaRPr lang="sma-NO"/>
        </a:p>
      </dgm:t>
    </dgm:pt>
    <dgm:pt modelId="{9E6A343F-B090-4D1C-AF4B-5AEBFDEFE67C}" type="sibTrans" cxnId="{2F8445A7-6CEF-4F9B-80CE-89CB4C497E04}">
      <dgm:prSet/>
      <dgm:spPr/>
      <dgm:t>
        <a:bodyPr/>
        <a:lstStyle/>
        <a:p>
          <a:endParaRPr lang="sma-NO"/>
        </a:p>
      </dgm:t>
    </dgm:pt>
    <dgm:pt modelId="{EE873F1B-2024-4256-AB8A-5B6C92AFD8D1}">
      <dgm:prSet phldrT="[Текст]"/>
      <dgm:spPr/>
      <dgm:t>
        <a:bodyPr/>
        <a:lstStyle/>
        <a:p>
          <a:r>
            <a:rPr lang="ru-RU" dirty="0" smtClean="0"/>
            <a:t>Металлсодержащие материалы – квантовые точки, транзисторы из отдельных электронов, </a:t>
          </a:r>
          <a:r>
            <a:rPr lang="ru-RU" dirty="0" err="1" smtClean="0"/>
            <a:t>наночастицы</a:t>
          </a:r>
          <a:r>
            <a:rPr lang="ru-RU" dirty="0" smtClean="0"/>
            <a:t> золота, серебра, диоксид титана </a:t>
          </a:r>
          <a:endParaRPr lang="sma-NO" dirty="0"/>
        </a:p>
      </dgm:t>
    </dgm:pt>
    <dgm:pt modelId="{3B309B00-65E8-4EC0-9F1E-49AE96FAFF04}" type="parTrans" cxnId="{B283052A-5FE1-4C89-B940-DDB619322422}">
      <dgm:prSet/>
      <dgm:spPr/>
      <dgm:t>
        <a:bodyPr/>
        <a:lstStyle/>
        <a:p>
          <a:endParaRPr lang="sma-NO"/>
        </a:p>
      </dgm:t>
    </dgm:pt>
    <dgm:pt modelId="{4F04C3CD-7AA8-41FD-92D6-26098B03853A}" type="sibTrans" cxnId="{B283052A-5FE1-4C89-B940-DDB619322422}">
      <dgm:prSet/>
      <dgm:spPr/>
      <dgm:t>
        <a:bodyPr/>
        <a:lstStyle/>
        <a:p>
          <a:endParaRPr lang="sma-NO"/>
        </a:p>
      </dgm:t>
    </dgm:pt>
    <dgm:pt modelId="{929AA1D5-A8CA-49BE-9CEE-FE048BB7E641}">
      <dgm:prSet phldrT="[Текст]"/>
      <dgm:spPr/>
      <dgm:t>
        <a:bodyPr/>
        <a:lstStyle/>
        <a:p>
          <a:r>
            <a:rPr lang="ru-RU" dirty="0" err="1" smtClean="0"/>
            <a:t>Дендримеры</a:t>
          </a:r>
          <a:r>
            <a:rPr lang="ru-RU" dirty="0" smtClean="0"/>
            <a:t> – </a:t>
          </a:r>
          <a:r>
            <a:rPr lang="ru-RU" dirty="0" err="1" smtClean="0"/>
            <a:t>высокоразветвленные</a:t>
          </a:r>
          <a:r>
            <a:rPr lang="ru-RU" dirty="0" smtClean="0"/>
            <a:t> макромолекулы с </a:t>
          </a:r>
          <a:r>
            <a:rPr lang="ru-RU" dirty="0" err="1" smtClean="0"/>
            <a:t>наноразмерами</a:t>
          </a:r>
          <a:r>
            <a:rPr lang="ru-RU" dirty="0" smtClean="0"/>
            <a:t>. Поверхность </a:t>
          </a:r>
          <a:r>
            <a:rPr lang="ru-RU" dirty="0" err="1" smtClean="0"/>
            <a:t>дендримеров</a:t>
          </a:r>
          <a:r>
            <a:rPr lang="ru-RU" dirty="0" smtClean="0"/>
            <a:t> обладает многочисленными цепями, которые могут быть модифицированы чтобы проявлять </a:t>
          </a:r>
          <a:r>
            <a:rPr lang="ru-RU" dirty="0" err="1" smtClean="0"/>
            <a:t>специфичечкие</a:t>
          </a:r>
          <a:r>
            <a:rPr lang="ru-RU" dirty="0" smtClean="0"/>
            <a:t> химические свойства</a:t>
          </a:r>
          <a:endParaRPr lang="sma-NO" dirty="0"/>
        </a:p>
      </dgm:t>
    </dgm:pt>
    <dgm:pt modelId="{6C1845E2-BFFE-493D-8FB8-266E260B03CF}" type="parTrans" cxnId="{9362181E-DC87-4D69-A48C-0807E1B49B55}">
      <dgm:prSet/>
      <dgm:spPr/>
      <dgm:t>
        <a:bodyPr/>
        <a:lstStyle/>
        <a:p>
          <a:endParaRPr lang="sma-NO"/>
        </a:p>
      </dgm:t>
    </dgm:pt>
    <dgm:pt modelId="{E9417F93-26A4-4E09-8E10-FC9331F6DEC0}" type="sibTrans" cxnId="{9362181E-DC87-4D69-A48C-0807E1B49B55}">
      <dgm:prSet/>
      <dgm:spPr/>
      <dgm:t>
        <a:bodyPr/>
        <a:lstStyle/>
        <a:p>
          <a:endParaRPr lang="sma-NO"/>
        </a:p>
      </dgm:t>
    </dgm:pt>
    <dgm:pt modelId="{9105A246-18FD-4D6D-8F73-9ECDF6C3745F}" type="pres">
      <dgm:prSet presAssocID="{6C2B4CF9-C5A2-44A5-96D8-64504082DA0F}" presName="Name0" presStyleCnt="0">
        <dgm:presLayoutVars>
          <dgm:chMax val="7"/>
          <dgm:chPref val="7"/>
          <dgm:dir/>
        </dgm:presLayoutVars>
      </dgm:prSet>
      <dgm:spPr/>
    </dgm:pt>
    <dgm:pt modelId="{3ED77BF7-5064-42CB-9E96-F466076882BF}" type="pres">
      <dgm:prSet presAssocID="{6C2B4CF9-C5A2-44A5-96D8-64504082DA0F}" presName="Name1" presStyleCnt="0"/>
      <dgm:spPr/>
    </dgm:pt>
    <dgm:pt modelId="{64D87149-3E88-4248-99A5-058D05EC90B6}" type="pres">
      <dgm:prSet presAssocID="{6C2B4CF9-C5A2-44A5-96D8-64504082DA0F}" presName="cycle" presStyleCnt="0"/>
      <dgm:spPr/>
    </dgm:pt>
    <dgm:pt modelId="{424929F2-282A-40C6-89FC-D83CBBE67AE1}" type="pres">
      <dgm:prSet presAssocID="{6C2B4CF9-C5A2-44A5-96D8-64504082DA0F}" presName="srcNode" presStyleLbl="node1" presStyleIdx="0" presStyleCnt="3"/>
      <dgm:spPr/>
    </dgm:pt>
    <dgm:pt modelId="{B837AD79-E501-4D2C-80B1-92FB695940E6}" type="pres">
      <dgm:prSet presAssocID="{6C2B4CF9-C5A2-44A5-96D8-64504082DA0F}" presName="conn" presStyleLbl="parChTrans1D2" presStyleIdx="0" presStyleCnt="1"/>
      <dgm:spPr/>
    </dgm:pt>
    <dgm:pt modelId="{FC2CA91F-8388-4B0D-B66B-121C4F2D44E5}" type="pres">
      <dgm:prSet presAssocID="{6C2B4CF9-C5A2-44A5-96D8-64504082DA0F}" presName="extraNode" presStyleLbl="node1" presStyleIdx="0" presStyleCnt="3"/>
      <dgm:spPr/>
    </dgm:pt>
    <dgm:pt modelId="{CC71EBAF-99ED-48A0-B723-4FA433349FBA}" type="pres">
      <dgm:prSet presAssocID="{6C2B4CF9-C5A2-44A5-96D8-64504082DA0F}" presName="dstNode" presStyleLbl="node1" presStyleIdx="0" presStyleCnt="3"/>
      <dgm:spPr/>
    </dgm:pt>
    <dgm:pt modelId="{44FC4C24-1299-46A7-ABF7-3CCBF68BC1DC}" type="pres">
      <dgm:prSet presAssocID="{49D4BA9A-0469-482A-BC5C-38BCFC7F3FE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B071E6B4-B05E-492C-ADC9-009442524515}" type="pres">
      <dgm:prSet presAssocID="{49D4BA9A-0469-482A-BC5C-38BCFC7F3FED}" presName="accent_1" presStyleCnt="0"/>
      <dgm:spPr/>
    </dgm:pt>
    <dgm:pt modelId="{28513DAE-634A-4349-8BBE-1A9D7E442C02}" type="pres">
      <dgm:prSet presAssocID="{49D4BA9A-0469-482A-BC5C-38BCFC7F3FED}" presName="accentRepeatNode" presStyleLbl="solidFgAcc1" presStyleIdx="0" presStyleCnt="3"/>
      <dgm:spPr/>
    </dgm:pt>
    <dgm:pt modelId="{4B1CEF60-8E60-4737-9E7E-4BC6F2C2D761}" type="pres">
      <dgm:prSet presAssocID="{EE873F1B-2024-4256-AB8A-5B6C92AFD8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308EAF1E-320A-4E0C-892E-EE04D7674375}" type="pres">
      <dgm:prSet presAssocID="{EE873F1B-2024-4256-AB8A-5B6C92AFD8D1}" presName="accent_2" presStyleCnt="0"/>
      <dgm:spPr/>
    </dgm:pt>
    <dgm:pt modelId="{1FFE8ADA-2522-4492-BA11-587061771950}" type="pres">
      <dgm:prSet presAssocID="{EE873F1B-2024-4256-AB8A-5B6C92AFD8D1}" presName="accentRepeatNode" presStyleLbl="solidFgAcc1" presStyleIdx="1" presStyleCnt="3"/>
      <dgm:spPr/>
    </dgm:pt>
    <dgm:pt modelId="{A36AB255-5C30-4989-B8C7-A24C998E0DE3}" type="pres">
      <dgm:prSet presAssocID="{929AA1D5-A8CA-49BE-9CEE-FE048BB7E6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368A2B77-9ABB-45F2-98C2-C31661F3A169}" type="pres">
      <dgm:prSet presAssocID="{929AA1D5-A8CA-49BE-9CEE-FE048BB7E641}" presName="accent_3" presStyleCnt="0"/>
      <dgm:spPr/>
    </dgm:pt>
    <dgm:pt modelId="{F08D0DCD-C738-4CDA-B0CD-F4F1772265AC}" type="pres">
      <dgm:prSet presAssocID="{929AA1D5-A8CA-49BE-9CEE-FE048BB7E641}" presName="accentRepeatNode" presStyleLbl="solidFgAcc1" presStyleIdx="2" presStyleCnt="3"/>
      <dgm:spPr/>
    </dgm:pt>
  </dgm:ptLst>
  <dgm:cxnLst>
    <dgm:cxn modelId="{2F8445A7-6CEF-4F9B-80CE-89CB4C497E04}" srcId="{6C2B4CF9-C5A2-44A5-96D8-64504082DA0F}" destId="{49D4BA9A-0469-482A-BC5C-38BCFC7F3FED}" srcOrd="0" destOrd="0" parTransId="{D3F323AA-0297-4CC6-AA4A-E2C5F08AC678}" sibTransId="{9E6A343F-B090-4D1C-AF4B-5AEBFDEFE67C}"/>
    <dgm:cxn modelId="{6F7A3C92-60B0-46C7-95DF-A66F35FD7D7A}" type="presOf" srcId="{6C2B4CF9-C5A2-44A5-96D8-64504082DA0F}" destId="{9105A246-18FD-4D6D-8F73-9ECDF6C3745F}" srcOrd="0" destOrd="0" presId="urn:microsoft.com/office/officeart/2008/layout/VerticalCurvedList"/>
    <dgm:cxn modelId="{9362181E-DC87-4D69-A48C-0807E1B49B55}" srcId="{6C2B4CF9-C5A2-44A5-96D8-64504082DA0F}" destId="{929AA1D5-A8CA-49BE-9CEE-FE048BB7E641}" srcOrd="2" destOrd="0" parTransId="{6C1845E2-BFFE-493D-8FB8-266E260B03CF}" sibTransId="{E9417F93-26A4-4E09-8E10-FC9331F6DEC0}"/>
    <dgm:cxn modelId="{63170659-E335-4E31-BE1E-FA24297FF232}" type="presOf" srcId="{929AA1D5-A8CA-49BE-9CEE-FE048BB7E641}" destId="{A36AB255-5C30-4989-B8C7-A24C998E0DE3}" srcOrd="0" destOrd="0" presId="urn:microsoft.com/office/officeart/2008/layout/VerticalCurvedList"/>
    <dgm:cxn modelId="{24356604-954E-46DC-B0CA-C64DAD259308}" type="presOf" srcId="{9E6A343F-B090-4D1C-AF4B-5AEBFDEFE67C}" destId="{B837AD79-E501-4D2C-80B1-92FB695940E6}" srcOrd="0" destOrd="0" presId="urn:microsoft.com/office/officeart/2008/layout/VerticalCurvedList"/>
    <dgm:cxn modelId="{B283052A-5FE1-4C89-B940-DDB619322422}" srcId="{6C2B4CF9-C5A2-44A5-96D8-64504082DA0F}" destId="{EE873F1B-2024-4256-AB8A-5B6C92AFD8D1}" srcOrd="1" destOrd="0" parTransId="{3B309B00-65E8-4EC0-9F1E-49AE96FAFF04}" sibTransId="{4F04C3CD-7AA8-41FD-92D6-26098B03853A}"/>
    <dgm:cxn modelId="{7C300CAC-68AF-4CDC-BCD0-363DEAEB9AB8}" type="presOf" srcId="{49D4BA9A-0469-482A-BC5C-38BCFC7F3FED}" destId="{44FC4C24-1299-46A7-ABF7-3CCBF68BC1DC}" srcOrd="0" destOrd="0" presId="urn:microsoft.com/office/officeart/2008/layout/VerticalCurvedList"/>
    <dgm:cxn modelId="{1CF275AC-B00F-4172-B650-A9AFA4F97863}" type="presOf" srcId="{EE873F1B-2024-4256-AB8A-5B6C92AFD8D1}" destId="{4B1CEF60-8E60-4737-9E7E-4BC6F2C2D761}" srcOrd="0" destOrd="0" presId="urn:microsoft.com/office/officeart/2008/layout/VerticalCurvedList"/>
    <dgm:cxn modelId="{8D2E51D6-A92A-4507-9CC0-F0920B6D1DD0}" type="presParOf" srcId="{9105A246-18FD-4D6D-8F73-9ECDF6C3745F}" destId="{3ED77BF7-5064-42CB-9E96-F466076882BF}" srcOrd="0" destOrd="0" presId="urn:microsoft.com/office/officeart/2008/layout/VerticalCurvedList"/>
    <dgm:cxn modelId="{513B265F-E2DB-40FC-9925-457378CB067B}" type="presParOf" srcId="{3ED77BF7-5064-42CB-9E96-F466076882BF}" destId="{64D87149-3E88-4248-99A5-058D05EC90B6}" srcOrd="0" destOrd="0" presId="urn:microsoft.com/office/officeart/2008/layout/VerticalCurvedList"/>
    <dgm:cxn modelId="{C3DB8B8D-02C1-4E10-AB5A-C17859F8C4F8}" type="presParOf" srcId="{64D87149-3E88-4248-99A5-058D05EC90B6}" destId="{424929F2-282A-40C6-89FC-D83CBBE67AE1}" srcOrd="0" destOrd="0" presId="urn:microsoft.com/office/officeart/2008/layout/VerticalCurvedList"/>
    <dgm:cxn modelId="{B1E7EEDB-7A3F-4287-962A-875B2B2422F2}" type="presParOf" srcId="{64D87149-3E88-4248-99A5-058D05EC90B6}" destId="{B837AD79-E501-4D2C-80B1-92FB695940E6}" srcOrd="1" destOrd="0" presId="urn:microsoft.com/office/officeart/2008/layout/VerticalCurvedList"/>
    <dgm:cxn modelId="{F75B3979-06D5-4306-8F2D-13E889F69DF4}" type="presParOf" srcId="{64D87149-3E88-4248-99A5-058D05EC90B6}" destId="{FC2CA91F-8388-4B0D-B66B-121C4F2D44E5}" srcOrd="2" destOrd="0" presId="urn:microsoft.com/office/officeart/2008/layout/VerticalCurvedList"/>
    <dgm:cxn modelId="{E678DCFA-E76E-4132-939A-DDE60F0B84F3}" type="presParOf" srcId="{64D87149-3E88-4248-99A5-058D05EC90B6}" destId="{CC71EBAF-99ED-48A0-B723-4FA433349FBA}" srcOrd="3" destOrd="0" presId="urn:microsoft.com/office/officeart/2008/layout/VerticalCurvedList"/>
    <dgm:cxn modelId="{0A1AE9CF-9971-44B9-9918-275AEC75D848}" type="presParOf" srcId="{3ED77BF7-5064-42CB-9E96-F466076882BF}" destId="{44FC4C24-1299-46A7-ABF7-3CCBF68BC1DC}" srcOrd="1" destOrd="0" presId="urn:microsoft.com/office/officeart/2008/layout/VerticalCurvedList"/>
    <dgm:cxn modelId="{80F4D1EF-2B93-4C8F-BD77-1ECC45A5408C}" type="presParOf" srcId="{3ED77BF7-5064-42CB-9E96-F466076882BF}" destId="{B071E6B4-B05E-492C-ADC9-009442524515}" srcOrd="2" destOrd="0" presId="urn:microsoft.com/office/officeart/2008/layout/VerticalCurvedList"/>
    <dgm:cxn modelId="{F7BFBD27-FE48-4C2D-849F-64BD981B6FB5}" type="presParOf" srcId="{B071E6B4-B05E-492C-ADC9-009442524515}" destId="{28513DAE-634A-4349-8BBE-1A9D7E442C02}" srcOrd="0" destOrd="0" presId="urn:microsoft.com/office/officeart/2008/layout/VerticalCurvedList"/>
    <dgm:cxn modelId="{B0E940CF-64BA-4310-ABC8-143AFF189FC6}" type="presParOf" srcId="{3ED77BF7-5064-42CB-9E96-F466076882BF}" destId="{4B1CEF60-8E60-4737-9E7E-4BC6F2C2D761}" srcOrd="3" destOrd="0" presId="urn:microsoft.com/office/officeart/2008/layout/VerticalCurvedList"/>
    <dgm:cxn modelId="{1A66AAD2-ECEA-48E4-8D9E-099C264BD55B}" type="presParOf" srcId="{3ED77BF7-5064-42CB-9E96-F466076882BF}" destId="{308EAF1E-320A-4E0C-892E-EE04D7674375}" srcOrd="4" destOrd="0" presId="urn:microsoft.com/office/officeart/2008/layout/VerticalCurvedList"/>
    <dgm:cxn modelId="{0D771160-0B06-4D28-BEF6-0BDB9CBFDA3D}" type="presParOf" srcId="{308EAF1E-320A-4E0C-892E-EE04D7674375}" destId="{1FFE8ADA-2522-4492-BA11-587061771950}" srcOrd="0" destOrd="0" presId="urn:microsoft.com/office/officeart/2008/layout/VerticalCurvedList"/>
    <dgm:cxn modelId="{D1026D0D-0FEC-4C49-9741-BAB1CEB49B59}" type="presParOf" srcId="{3ED77BF7-5064-42CB-9E96-F466076882BF}" destId="{A36AB255-5C30-4989-B8C7-A24C998E0DE3}" srcOrd="5" destOrd="0" presId="urn:microsoft.com/office/officeart/2008/layout/VerticalCurvedList"/>
    <dgm:cxn modelId="{40887E39-17D8-4899-99CB-1C788B5ABCC5}" type="presParOf" srcId="{3ED77BF7-5064-42CB-9E96-F466076882BF}" destId="{368A2B77-9ABB-45F2-98C2-C31661F3A169}" srcOrd="6" destOrd="0" presId="urn:microsoft.com/office/officeart/2008/layout/VerticalCurvedList"/>
    <dgm:cxn modelId="{2217DE15-3EE0-479B-8DEE-E014404492C6}" type="presParOf" srcId="{368A2B77-9ABB-45F2-98C2-C31661F3A169}" destId="{F08D0DCD-C738-4CDA-B0CD-F4F1772265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663970-CCB9-4BC5-9B31-8E439DECC1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ma-NO"/>
        </a:p>
      </dgm:t>
    </dgm:pt>
    <dgm:pt modelId="{F3C08C01-EA24-4207-9D4A-969D0EF42D51}">
      <dgm:prSet phldrT="[Текст]"/>
      <dgm:spPr/>
      <dgm:t>
        <a:bodyPr/>
        <a:lstStyle/>
        <a:p>
          <a:r>
            <a:rPr lang="ru-RU" dirty="0" smtClean="0"/>
            <a:t>Композитные материалы – </a:t>
          </a:r>
          <a:r>
            <a:rPr lang="ru-RU" dirty="0" err="1" smtClean="0"/>
            <a:t>нанокомпозиты</a:t>
          </a:r>
          <a:r>
            <a:rPr lang="ru-RU" dirty="0" smtClean="0"/>
            <a:t> могут быть описаны как твердые материалы, где по крайней мере одна из фаз имеет одно, двух, </a:t>
          </a:r>
          <a:r>
            <a:rPr lang="ru-RU" dirty="0" err="1" smtClean="0"/>
            <a:t>трехмерность</a:t>
          </a:r>
          <a:r>
            <a:rPr lang="ru-RU" dirty="0" smtClean="0"/>
            <a:t> по </a:t>
          </a:r>
          <a:r>
            <a:rPr lang="ru-RU" dirty="0" err="1" smtClean="0"/>
            <a:t>наношкале.</a:t>
          </a:r>
          <a:r>
            <a:rPr lang="ru-RU" dirty="0" err="1" smtClean="0"/>
            <a:t>Частицы</a:t>
          </a:r>
          <a:r>
            <a:rPr lang="ru-RU" dirty="0" smtClean="0"/>
            <a:t> золей, гели, и сополимеры</a:t>
          </a:r>
          <a:endParaRPr lang="sma-NO" dirty="0"/>
        </a:p>
      </dgm:t>
    </dgm:pt>
    <dgm:pt modelId="{B83789B1-45F8-4CFC-B093-649388A62FA8}" type="parTrans" cxnId="{D594D156-0C16-4319-B6D6-42E6FD4B9A86}">
      <dgm:prSet/>
      <dgm:spPr/>
      <dgm:t>
        <a:bodyPr/>
        <a:lstStyle/>
        <a:p>
          <a:endParaRPr lang="sma-NO"/>
        </a:p>
      </dgm:t>
    </dgm:pt>
    <dgm:pt modelId="{A583404B-6FF7-4520-A03E-3FB2B7AF1178}" type="sibTrans" cxnId="{D594D156-0C16-4319-B6D6-42E6FD4B9A86}">
      <dgm:prSet/>
      <dgm:spPr/>
      <dgm:t>
        <a:bodyPr/>
        <a:lstStyle/>
        <a:p>
          <a:endParaRPr lang="sma-NO"/>
        </a:p>
      </dgm:t>
    </dgm:pt>
    <dgm:pt modelId="{97164A40-283A-4193-81EA-7D36B4A01EC8}">
      <dgm:prSet phldrT="[Текст]"/>
      <dgm:spPr/>
      <dgm:t>
        <a:bodyPr/>
        <a:lstStyle/>
        <a:p>
          <a:r>
            <a:rPr lang="ru-RU" dirty="0" smtClean="0"/>
            <a:t>Примеры </a:t>
          </a:r>
          <a:r>
            <a:rPr lang="ru-RU" dirty="0" err="1" smtClean="0"/>
            <a:t>наночастиц</a:t>
          </a:r>
          <a:r>
            <a:rPr lang="ru-RU" dirty="0" smtClean="0"/>
            <a:t>:</a:t>
          </a:r>
          <a:endParaRPr lang="sma-NO" dirty="0"/>
        </a:p>
      </dgm:t>
    </dgm:pt>
    <dgm:pt modelId="{79F223B8-34D3-437B-9E7A-EDFB25302DA9}" type="sibTrans" cxnId="{4B396B5B-D478-43DD-A9FE-5EA86C4564C5}">
      <dgm:prSet/>
      <dgm:spPr/>
      <dgm:t>
        <a:bodyPr/>
        <a:lstStyle/>
        <a:p>
          <a:endParaRPr lang="sma-NO"/>
        </a:p>
      </dgm:t>
    </dgm:pt>
    <dgm:pt modelId="{D2253889-B5CC-4419-BF80-490AB4166961}" type="parTrans" cxnId="{4B396B5B-D478-43DD-A9FE-5EA86C4564C5}">
      <dgm:prSet/>
      <dgm:spPr/>
      <dgm:t>
        <a:bodyPr/>
        <a:lstStyle/>
        <a:p>
          <a:endParaRPr lang="sma-NO"/>
        </a:p>
      </dgm:t>
    </dgm:pt>
    <dgm:pt modelId="{7C8FAB80-CB8B-4036-8270-8AD70A67FCE4}" type="pres">
      <dgm:prSet presAssocID="{18663970-CCB9-4BC5-9B31-8E439DECC1E4}" presName="Name0" presStyleCnt="0">
        <dgm:presLayoutVars>
          <dgm:chMax val="7"/>
          <dgm:chPref val="7"/>
          <dgm:dir/>
        </dgm:presLayoutVars>
      </dgm:prSet>
      <dgm:spPr/>
    </dgm:pt>
    <dgm:pt modelId="{BD3C7C4B-D6C3-4891-9AB4-F9D5F8624960}" type="pres">
      <dgm:prSet presAssocID="{18663970-CCB9-4BC5-9B31-8E439DECC1E4}" presName="Name1" presStyleCnt="0"/>
      <dgm:spPr/>
    </dgm:pt>
    <dgm:pt modelId="{4BE62BFC-2EE7-4AFD-90BF-4B1CEA888CE8}" type="pres">
      <dgm:prSet presAssocID="{18663970-CCB9-4BC5-9B31-8E439DECC1E4}" presName="cycle" presStyleCnt="0"/>
      <dgm:spPr/>
    </dgm:pt>
    <dgm:pt modelId="{777A807E-7377-42B6-9FB8-C435431963DD}" type="pres">
      <dgm:prSet presAssocID="{18663970-CCB9-4BC5-9B31-8E439DECC1E4}" presName="srcNode" presStyleLbl="node1" presStyleIdx="0" presStyleCnt="2"/>
      <dgm:spPr/>
    </dgm:pt>
    <dgm:pt modelId="{9EC5B2B3-4C41-4FA2-A128-02C65FBA0017}" type="pres">
      <dgm:prSet presAssocID="{18663970-CCB9-4BC5-9B31-8E439DECC1E4}" presName="conn" presStyleLbl="parChTrans1D2" presStyleIdx="0" presStyleCnt="1"/>
      <dgm:spPr/>
    </dgm:pt>
    <dgm:pt modelId="{C5AD5E8A-BF99-4D72-8EF6-CF3AFE3B1FD2}" type="pres">
      <dgm:prSet presAssocID="{18663970-CCB9-4BC5-9B31-8E439DECC1E4}" presName="extraNode" presStyleLbl="node1" presStyleIdx="0" presStyleCnt="2"/>
      <dgm:spPr/>
    </dgm:pt>
    <dgm:pt modelId="{1BF7F925-A238-459A-8472-E21CA55C4477}" type="pres">
      <dgm:prSet presAssocID="{18663970-CCB9-4BC5-9B31-8E439DECC1E4}" presName="dstNode" presStyleLbl="node1" presStyleIdx="0" presStyleCnt="2"/>
      <dgm:spPr/>
    </dgm:pt>
    <dgm:pt modelId="{AE724342-301F-4CB6-8F0E-5DBB0B94AE43}" type="pres">
      <dgm:prSet presAssocID="{F3C08C01-EA24-4207-9D4A-969D0EF42D5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0DF76510-D008-4215-8CA0-D149AF7EF559}" type="pres">
      <dgm:prSet presAssocID="{F3C08C01-EA24-4207-9D4A-969D0EF42D51}" presName="accent_1" presStyleCnt="0"/>
      <dgm:spPr/>
    </dgm:pt>
    <dgm:pt modelId="{592C8093-7EDD-4A07-A010-4AF6DA4E30F1}" type="pres">
      <dgm:prSet presAssocID="{F3C08C01-EA24-4207-9D4A-969D0EF42D51}" presName="accentRepeatNode" presStyleLbl="solidFgAcc1" presStyleIdx="0" presStyleCnt="2"/>
      <dgm:spPr/>
    </dgm:pt>
    <dgm:pt modelId="{05C3955B-26FB-4DBF-A246-4A929D5A7220}" type="pres">
      <dgm:prSet presAssocID="{97164A40-283A-4193-81EA-7D36B4A01EC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ma-NO"/>
        </a:p>
      </dgm:t>
    </dgm:pt>
    <dgm:pt modelId="{C97A3B6F-3D18-488A-9FB8-135AFFF0EDDB}" type="pres">
      <dgm:prSet presAssocID="{97164A40-283A-4193-81EA-7D36B4A01EC8}" presName="accent_2" presStyleCnt="0"/>
      <dgm:spPr/>
    </dgm:pt>
    <dgm:pt modelId="{1385B062-C81E-4599-A021-AD71E18D7B63}" type="pres">
      <dgm:prSet presAssocID="{97164A40-283A-4193-81EA-7D36B4A01EC8}" presName="accentRepeatNode" presStyleLbl="solidFgAcc1" presStyleIdx="1" presStyleCnt="2"/>
      <dgm:spPr/>
    </dgm:pt>
  </dgm:ptLst>
  <dgm:cxnLst>
    <dgm:cxn modelId="{56CEA823-F82C-45E3-A04F-D3708C4D2755}" type="presOf" srcId="{F3C08C01-EA24-4207-9D4A-969D0EF42D51}" destId="{AE724342-301F-4CB6-8F0E-5DBB0B94AE43}" srcOrd="0" destOrd="0" presId="urn:microsoft.com/office/officeart/2008/layout/VerticalCurvedList"/>
    <dgm:cxn modelId="{4B396B5B-D478-43DD-A9FE-5EA86C4564C5}" srcId="{18663970-CCB9-4BC5-9B31-8E439DECC1E4}" destId="{97164A40-283A-4193-81EA-7D36B4A01EC8}" srcOrd="1" destOrd="0" parTransId="{D2253889-B5CC-4419-BF80-490AB4166961}" sibTransId="{79F223B8-34D3-437B-9E7A-EDFB25302DA9}"/>
    <dgm:cxn modelId="{79F426E1-D922-40B9-88F9-9BDFDAFC1410}" type="presOf" srcId="{18663970-CCB9-4BC5-9B31-8E439DECC1E4}" destId="{7C8FAB80-CB8B-4036-8270-8AD70A67FCE4}" srcOrd="0" destOrd="0" presId="urn:microsoft.com/office/officeart/2008/layout/VerticalCurvedList"/>
    <dgm:cxn modelId="{2D1755C2-0D5D-4582-824E-CFD8714E55D9}" type="presOf" srcId="{97164A40-283A-4193-81EA-7D36B4A01EC8}" destId="{05C3955B-26FB-4DBF-A246-4A929D5A7220}" srcOrd="0" destOrd="0" presId="urn:microsoft.com/office/officeart/2008/layout/VerticalCurvedList"/>
    <dgm:cxn modelId="{709F7553-2DBB-46DC-8FCF-E646AAEA7CA4}" type="presOf" srcId="{A583404B-6FF7-4520-A03E-3FB2B7AF1178}" destId="{9EC5B2B3-4C41-4FA2-A128-02C65FBA0017}" srcOrd="0" destOrd="0" presId="urn:microsoft.com/office/officeart/2008/layout/VerticalCurvedList"/>
    <dgm:cxn modelId="{D594D156-0C16-4319-B6D6-42E6FD4B9A86}" srcId="{18663970-CCB9-4BC5-9B31-8E439DECC1E4}" destId="{F3C08C01-EA24-4207-9D4A-969D0EF42D51}" srcOrd="0" destOrd="0" parTransId="{B83789B1-45F8-4CFC-B093-649388A62FA8}" sibTransId="{A583404B-6FF7-4520-A03E-3FB2B7AF1178}"/>
    <dgm:cxn modelId="{6C9E1E6D-0536-4A61-BB0E-D237338696E1}" type="presParOf" srcId="{7C8FAB80-CB8B-4036-8270-8AD70A67FCE4}" destId="{BD3C7C4B-D6C3-4891-9AB4-F9D5F8624960}" srcOrd="0" destOrd="0" presId="urn:microsoft.com/office/officeart/2008/layout/VerticalCurvedList"/>
    <dgm:cxn modelId="{70E91D60-15E9-4933-8B19-7BD4F8020377}" type="presParOf" srcId="{BD3C7C4B-D6C3-4891-9AB4-F9D5F8624960}" destId="{4BE62BFC-2EE7-4AFD-90BF-4B1CEA888CE8}" srcOrd="0" destOrd="0" presId="urn:microsoft.com/office/officeart/2008/layout/VerticalCurvedList"/>
    <dgm:cxn modelId="{B071E347-A8A5-43B5-9BD9-B853FFF4704D}" type="presParOf" srcId="{4BE62BFC-2EE7-4AFD-90BF-4B1CEA888CE8}" destId="{777A807E-7377-42B6-9FB8-C435431963DD}" srcOrd="0" destOrd="0" presId="urn:microsoft.com/office/officeart/2008/layout/VerticalCurvedList"/>
    <dgm:cxn modelId="{16BC0560-D9C7-478C-9ABF-DC96888DF2D9}" type="presParOf" srcId="{4BE62BFC-2EE7-4AFD-90BF-4B1CEA888CE8}" destId="{9EC5B2B3-4C41-4FA2-A128-02C65FBA0017}" srcOrd="1" destOrd="0" presId="urn:microsoft.com/office/officeart/2008/layout/VerticalCurvedList"/>
    <dgm:cxn modelId="{A6E7A741-3888-4395-9E91-C3784B808A0F}" type="presParOf" srcId="{4BE62BFC-2EE7-4AFD-90BF-4B1CEA888CE8}" destId="{C5AD5E8A-BF99-4D72-8EF6-CF3AFE3B1FD2}" srcOrd="2" destOrd="0" presId="urn:microsoft.com/office/officeart/2008/layout/VerticalCurvedList"/>
    <dgm:cxn modelId="{628DC5A2-F5AC-4646-8AB9-0159A392D7AA}" type="presParOf" srcId="{4BE62BFC-2EE7-4AFD-90BF-4B1CEA888CE8}" destId="{1BF7F925-A238-459A-8472-E21CA55C4477}" srcOrd="3" destOrd="0" presId="urn:microsoft.com/office/officeart/2008/layout/VerticalCurvedList"/>
    <dgm:cxn modelId="{CD7FCD64-D075-49AF-A701-298AD272A5D8}" type="presParOf" srcId="{BD3C7C4B-D6C3-4891-9AB4-F9D5F8624960}" destId="{AE724342-301F-4CB6-8F0E-5DBB0B94AE43}" srcOrd="1" destOrd="0" presId="urn:microsoft.com/office/officeart/2008/layout/VerticalCurvedList"/>
    <dgm:cxn modelId="{44532D99-DD6A-4D7A-BE9D-A94DDA5F3DF3}" type="presParOf" srcId="{BD3C7C4B-D6C3-4891-9AB4-F9D5F8624960}" destId="{0DF76510-D008-4215-8CA0-D149AF7EF559}" srcOrd="2" destOrd="0" presId="urn:microsoft.com/office/officeart/2008/layout/VerticalCurvedList"/>
    <dgm:cxn modelId="{D10CD4D2-EF3A-494E-A6EF-92437F758ABB}" type="presParOf" srcId="{0DF76510-D008-4215-8CA0-D149AF7EF559}" destId="{592C8093-7EDD-4A07-A010-4AF6DA4E30F1}" srcOrd="0" destOrd="0" presId="urn:microsoft.com/office/officeart/2008/layout/VerticalCurvedList"/>
    <dgm:cxn modelId="{6B879E8C-84AD-4D9A-9BE4-CDDD1109C34A}" type="presParOf" srcId="{BD3C7C4B-D6C3-4891-9AB4-F9D5F8624960}" destId="{05C3955B-26FB-4DBF-A246-4A929D5A7220}" srcOrd="3" destOrd="0" presId="urn:microsoft.com/office/officeart/2008/layout/VerticalCurvedList"/>
    <dgm:cxn modelId="{98133AB8-BFD1-421B-B2D9-36751217ADD2}" type="presParOf" srcId="{BD3C7C4B-D6C3-4891-9AB4-F9D5F8624960}" destId="{C97A3B6F-3D18-488A-9FB8-135AFFF0EDDB}" srcOrd="4" destOrd="0" presId="urn:microsoft.com/office/officeart/2008/layout/VerticalCurvedList"/>
    <dgm:cxn modelId="{D2B0D891-3C84-4772-B413-5B0DB3BD71D6}" type="presParOf" srcId="{C97A3B6F-3D18-488A-9FB8-135AFFF0EDDB}" destId="{1385B062-C81E-4599-A021-AD71E18D7B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AD79-E501-4D2C-80B1-92FB695940E6}">
      <dsp:nvSpPr>
        <dsp:cNvPr id="0" name=""/>
        <dsp:cNvSpPr/>
      </dsp:nvSpPr>
      <dsp:spPr>
        <a:xfrm>
          <a:off x="-6579976" y="-1006674"/>
          <a:ext cx="7834711" cy="7834711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C4C24-1299-46A7-ABF7-3CCBF68BC1DC}">
      <dsp:nvSpPr>
        <dsp:cNvPr id="0" name=""/>
        <dsp:cNvSpPr/>
      </dsp:nvSpPr>
      <dsp:spPr>
        <a:xfrm>
          <a:off x="808005" y="582136"/>
          <a:ext cx="7493660" cy="1164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1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Материалы на основе углерода с сферическими</a:t>
          </a:r>
          <a:r>
            <a:rPr lang="ru-RU" sz="1800" kern="1200" dirty="0" smtClean="0"/>
            <a:t>, </a:t>
          </a:r>
          <a:r>
            <a:rPr lang="ru-RU" sz="1800" kern="1200" dirty="0" smtClean="0"/>
            <a:t>эллипсоидными</a:t>
          </a:r>
          <a:r>
            <a:rPr lang="ru-RU" sz="1800" kern="1200" dirty="0" smtClean="0"/>
            <a:t>, цилиндрическими формами</a:t>
          </a:r>
          <a:endParaRPr lang="sma-NO" sz="1800" kern="1200" dirty="0"/>
        </a:p>
      </dsp:txBody>
      <dsp:txXfrm>
        <a:off x="808005" y="582136"/>
        <a:ext cx="7493660" cy="1164272"/>
      </dsp:txXfrm>
    </dsp:sp>
    <dsp:sp modelId="{28513DAE-634A-4349-8BBE-1A9D7E442C02}">
      <dsp:nvSpPr>
        <dsp:cNvPr id="0" name=""/>
        <dsp:cNvSpPr/>
      </dsp:nvSpPr>
      <dsp:spPr>
        <a:xfrm>
          <a:off x="80334" y="436602"/>
          <a:ext cx="1455340" cy="1455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CEF60-8E60-4737-9E7E-4BC6F2C2D761}">
      <dsp:nvSpPr>
        <dsp:cNvPr id="0" name=""/>
        <dsp:cNvSpPr/>
      </dsp:nvSpPr>
      <dsp:spPr>
        <a:xfrm>
          <a:off x="1231218" y="2328545"/>
          <a:ext cx="7070446" cy="1164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1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Металлсодержащие материалы – квантовые точки, транзисторы из отдельных электронов, </a:t>
          </a:r>
          <a:r>
            <a:rPr lang="ru-RU" sz="1800" kern="1200" dirty="0" err="1" smtClean="0"/>
            <a:t>наночастицы</a:t>
          </a:r>
          <a:r>
            <a:rPr lang="ru-RU" sz="1800" kern="1200" dirty="0" smtClean="0"/>
            <a:t> золота, серебра, диоксид титана </a:t>
          </a:r>
          <a:endParaRPr lang="sma-NO" sz="1800" kern="1200" dirty="0"/>
        </a:p>
      </dsp:txBody>
      <dsp:txXfrm>
        <a:off x="1231218" y="2328545"/>
        <a:ext cx="7070446" cy="1164272"/>
      </dsp:txXfrm>
    </dsp:sp>
    <dsp:sp modelId="{1FFE8ADA-2522-4492-BA11-587061771950}">
      <dsp:nvSpPr>
        <dsp:cNvPr id="0" name=""/>
        <dsp:cNvSpPr/>
      </dsp:nvSpPr>
      <dsp:spPr>
        <a:xfrm>
          <a:off x="503547" y="2183011"/>
          <a:ext cx="1455340" cy="1455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AB255-5C30-4989-B8C7-A24C998E0DE3}">
      <dsp:nvSpPr>
        <dsp:cNvPr id="0" name=""/>
        <dsp:cNvSpPr/>
      </dsp:nvSpPr>
      <dsp:spPr>
        <a:xfrm>
          <a:off x="808005" y="4074954"/>
          <a:ext cx="7493660" cy="1164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1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Дендримеры</a:t>
          </a:r>
          <a:r>
            <a:rPr lang="ru-RU" sz="1800" kern="1200" dirty="0" smtClean="0"/>
            <a:t> – </a:t>
          </a:r>
          <a:r>
            <a:rPr lang="ru-RU" sz="1800" kern="1200" dirty="0" err="1" smtClean="0"/>
            <a:t>высокоразветвленные</a:t>
          </a:r>
          <a:r>
            <a:rPr lang="ru-RU" sz="1800" kern="1200" dirty="0" smtClean="0"/>
            <a:t> макромолекулы с </a:t>
          </a:r>
          <a:r>
            <a:rPr lang="ru-RU" sz="1800" kern="1200" dirty="0" err="1" smtClean="0"/>
            <a:t>наноразмерами</a:t>
          </a:r>
          <a:r>
            <a:rPr lang="ru-RU" sz="1800" kern="1200" dirty="0" smtClean="0"/>
            <a:t>. Поверхность </a:t>
          </a:r>
          <a:r>
            <a:rPr lang="ru-RU" sz="1800" kern="1200" dirty="0" err="1" smtClean="0"/>
            <a:t>дендримеров</a:t>
          </a:r>
          <a:r>
            <a:rPr lang="ru-RU" sz="1800" kern="1200" dirty="0" smtClean="0"/>
            <a:t> обладает многочисленными цепями, которые могут быть модифицированы чтобы проявлять </a:t>
          </a:r>
          <a:r>
            <a:rPr lang="ru-RU" sz="1800" kern="1200" dirty="0" err="1" smtClean="0"/>
            <a:t>специфичечкие</a:t>
          </a:r>
          <a:r>
            <a:rPr lang="ru-RU" sz="1800" kern="1200" dirty="0" smtClean="0"/>
            <a:t> химические свойства</a:t>
          </a:r>
          <a:endParaRPr lang="sma-NO" sz="1800" kern="1200" dirty="0"/>
        </a:p>
      </dsp:txBody>
      <dsp:txXfrm>
        <a:off x="808005" y="4074954"/>
        <a:ext cx="7493660" cy="1164272"/>
      </dsp:txXfrm>
    </dsp:sp>
    <dsp:sp modelId="{F08D0DCD-C738-4CDA-B0CD-F4F1772265AC}">
      <dsp:nvSpPr>
        <dsp:cNvPr id="0" name=""/>
        <dsp:cNvSpPr/>
      </dsp:nvSpPr>
      <dsp:spPr>
        <a:xfrm>
          <a:off x="80334" y="3929420"/>
          <a:ext cx="1455340" cy="1455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5B2B3-4C41-4FA2-A128-02C65FBA0017}">
      <dsp:nvSpPr>
        <dsp:cNvPr id="0" name=""/>
        <dsp:cNvSpPr/>
      </dsp:nvSpPr>
      <dsp:spPr>
        <a:xfrm>
          <a:off x="-6701169" y="-1032887"/>
          <a:ext cx="8039537" cy="8039537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24342-301F-4CB6-8F0E-5DBB0B94AE43}">
      <dsp:nvSpPr>
        <dsp:cNvPr id="0" name=""/>
        <dsp:cNvSpPr/>
      </dsp:nvSpPr>
      <dsp:spPr>
        <a:xfrm>
          <a:off x="1098126" y="853411"/>
          <a:ext cx="7099961" cy="1706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460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Композитные материалы – </a:t>
          </a:r>
          <a:r>
            <a:rPr lang="ru-RU" sz="2200" kern="1200" dirty="0" err="1" smtClean="0"/>
            <a:t>нанокомпозиты</a:t>
          </a:r>
          <a:r>
            <a:rPr lang="ru-RU" sz="2200" kern="1200" dirty="0" smtClean="0"/>
            <a:t> могут быть описаны как твердые материалы, где по крайней мере одна из фаз имеет одно, двух, </a:t>
          </a:r>
          <a:r>
            <a:rPr lang="ru-RU" sz="2200" kern="1200" dirty="0" err="1" smtClean="0"/>
            <a:t>трехмерность</a:t>
          </a:r>
          <a:r>
            <a:rPr lang="ru-RU" sz="2200" kern="1200" dirty="0" smtClean="0"/>
            <a:t> по </a:t>
          </a:r>
          <a:r>
            <a:rPr lang="ru-RU" sz="2200" kern="1200" dirty="0" err="1" smtClean="0"/>
            <a:t>наношкале.</a:t>
          </a:r>
          <a:r>
            <a:rPr lang="ru-RU" sz="2200" kern="1200" dirty="0" err="1" smtClean="0"/>
            <a:t>Частицы</a:t>
          </a:r>
          <a:r>
            <a:rPr lang="ru-RU" sz="2200" kern="1200" dirty="0" smtClean="0"/>
            <a:t> золей, гели, и сополимеры</a:t>
          </a:r>
          <a:endParaRPr lang="sma-NO" sz="2200" kern="1200" dirty="0"/>
        </a:p>
      </dsp:txBody>
      <dsp:txXfrm>
        <a:off x="1098126" y="853411"/>
        <a:ext cx="7099961" cy="1706584"/>
      </dsp:txXfrm>
    </dsp:sp>
    <dsp:sp modelId="{592C8093-7EDD-4A07-A010-4AF6DA4E30F1}">
      <dsp:nvSpPr>
        <dsp:cNvPr id="0" name=""/>
        <dsp:cNvSpPr/>
      </dsp:nvSpPr>
      <dsp:spPr>
        <a:xfrm>
          <a:off x="31511" y="640088"/>
          <a:ext cx="2133230" cy="213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3955B-26FB-4DBF-A246-4A929D5A7220}">
      <dsp:nvSpPr>
        <dsp:cNvPr id="0" name=""/>
        <dsp:cNvSpPr/>
      </dsp:nvSpPr>
      <dsp:spPr>
        <a:xfrm>
          <a:off x="1098126" y="3413766"/>
          <a:ext cx="7099961" cy="1706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460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Примеры </a:t>
          </a:r>
          <a:r>
            <a:rPr lang="ru-RU" sz="2200" kern="1200" dirty="0" err="1" smtClean="0"/>
            <a:t>наночастиц</a:t>
          </a:r>
          <a:r>
            <a:rPr lang="ru-RU" sz="2200" kern="1200" dirty="0" smtClean="0"/>
            <a:t>:</a:t>
          </a:r>
          <a:endParaRPr lang="sma-NO" sz="2200" kern="1200" dirty="0"/>
        </a:p>
      </dsp:txBody>
      <dsp:txXfrm>
        <a:off x="1098126" y="3413766"/>
        <a:ext cx="7099961" cy="1706584"/>
      </dsp:txXfrm>
    </dsp:sp>
    <dsp:sp modelId="{1385B062-C81E-4599-A021-AD71E18D7B63}">
      <dsp:nvSpPr>
        <dsp:cNvPr id="0" name=""/>
        <dsp:cNvSpPr/>
      </dsp:nvSpPr>
      <dsp:spPr>
        <a:xfrm>
          <a:off x="31511" y="3200443"/>
          <a:ext cx="2133230" cy="213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pt-online.org/2264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34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ru-RU" sz="2800" b="1" dirty="0">
                <a:solidFill>
                  <a:srgbClr val="0070C0"/>
                </a:solidFill>
              </a:rPr>
              <a:t>Лекция 2.</a:t>
            </a:r>
            <a:r>
              <a:rPr lang="ru-RU" sz="2800" dirty="0">
                <a:solidFill>
                  <a:srgbClr val="0070C0"/>
                </a:solidFill>
              </a:rPr>
              <a:t> Особенности </a:t>
            </a:r>
            <a:r>
              <a:rPr lang="ru-RU" sz="2800" dirty="0" err="1">
                <a:solidFill>
                  <a:srgbClr val="0070C0"/>
                </a:solidFill>
              </a:rPr>
              <a:t>наночастиц</a:t>
            </a:r>
            <a:r>
              <a:rPr lang="ru-RU" sz="2800" dirty="0">
                <a:solidFill>
                  <a:srgbClr val="0070C0"/>
                </a:solidFill>
              </a:rPr>
              <a:t>. Классификация </a:t>
            </a:r>
            <a:r>
              <a:rPr lang="ru-RU" sz="2800" dirty="0" err="1">
                <a:solidFill>
                  <a:srgbClr val="0070C0"/>
                </a:solidFill>
              </a:rPr>
              <a:t>наночастиц</a:t>
            </a:r>
            <a:r>
              <a:rPr lang="ru-RU" sz="2800" dirty="0">
                <a:solidFill>
                  <a:srgbClr val="0070C0"/>
                </a:solidFill>
              </a:rPr>
              <a:t> по мерности, природе. Поверхность </a:t>
            </a:r>
            <a:r>
              <a:rPr lang="ru-RU" sz="2800" dirty="0" err="1">
                <a:solidFill>
                  <a:srgbClr val="0070C0"/>
                </a:solidFill>
              </a:rPr>
              <a:t>наночастиц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1336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0070C0"/>
                </a:solidFill>
              </a:rPr>
              <a:t>Наночастицы</a:t>
            </a:r>
            <a:r>
              <a:rPr lang="ru-RU" sz="2800" dirty="0"/>
              <a:t> - это частицы размером от 1 до 100 нанометров</a:t>
            </a:r>
            <a:r>
              <a:rPr lang="ru-RU" sz="2800" dirty="0" smtClean="0"/>
              <a:t>.</a:t>
            </a:r>
            <a:r>
              <a:rPr lang="en-US" sz="28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 err="1"/>
              <a:t>нанотехнологиях</a:t>
            </a:r>
            <a:r>
              <a:rPr lang="ru-RU" sz="2800" dirty="0"/>
              <a:t> частица определяется как небольшой объект, который ведет себя как единое целое в отношении своего переноса и свойств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algn="just"/>
            <a:r>
              <a:rPr lang="ru-RU" sz="2800" dirty="0" smtClean="0"/>
              <a:t>Исследования </a:t>
            </a:r>
            <a:r>
              <a:rPr lang="ru-RU" sz="2800" dirty="0" err="1"/>
              <a:t>наночастиц</a:t>
            </a:r>
            <a:r>
              <a:rPr lang="ru-RU" sz="2800" dirty="0"/>
              <a:t> в настоящее время представляют собой область интенсивного научного интереса в связи с широким спектром потенциальных приложений в биомедицинской, оптической и электронной областях.</a:t>
            </a:r>
            <a:endParaRPr lang="ru-RU" sz="2800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"/>
            <a:ext cx="7571183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7467600" y="637222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sma-NO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Adilbekova</a:t>
            </a:r>
            <a:r>
              <a:rPr lang="en-US" altLang="sma-NO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4733925" cy="1933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09800"/>
            <a:ext cx="6429375" cy="2686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67175"/>
            <a:ext cx="60293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5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Такие свойства, как </a:t>
            </a:r>
            <a:r>
              <a:rPr lang="ru-RU" dirty="0">
                <a:solidFill>
                  <a:srgbClr val="0070C0"/>
                </a:solidFill>
              </a:rPr>
              <a:t>квантовые, механические и термодинамические,</a:t>
            </a:r>
            <a:r>
              <a:rPr lang="ru-RU" dirty="0"/>
              <a:t> становятся жизненно важными на </a:t>
            </a:r>
            <a:r>
              <a:rPr lang="ru-RU" dirty="0" err="1"/>
              <a:t>наноуровне</a:t>
            </a:r>
            <a:r>
              <a:rPr lang="ru-RU" dirty="0"/>
              <a:t>, и они не видны на макроскопическом уровне. </a:t>
            </a:r>
            <a:endParaRPr lang="ru-RU" dirty="0" smtClean="0"/>
          </a:p>
          <a:p>
            <a:pPr fontAlgn="base"/>
            <a:r>
              <a:rPr lang="ru-RU" dirty="0" err="1" smtClean="0"/>
              <a:t>Нанонаука</a:t>
            </a:r>
            <a:r>
              <a:rPr lang="ru-RU" dirty="0" smtClean="0"/>
              <a:t> </a:t>
            </a:r>
            <a:r>
              <a:rPr lang="ru-RU" dirty="0"/>
              <a:t>основана на том факте, что </a:t>
            </a:r>
            <a:r>
              <a:rPr lang="ru-RU" i="1" dirty="0"/>
              <a:t>наряду с физическими размерами материалов меняются и их свойства. </a:t>
            </a:r>
            <a:endParaRPr lang="ru-RU" i="1" dirty="0" smtClean="0"/>
          </a:p>
          <a:p>
            <a:pPr fontAlgn="base"/>
            <a:r>
              <a:rPr lang="ru-RU" dirty="0" smtClean="0"/>
              <a:t>Изменение </a:t>
            </a:r>
            <a:r>
              <a:rPr lang="ru-RU" dirty="0"/>
              <a:t>свойств материалов в этих замкнутых пространствах происходит из-за изменений в электронной структуре материалов. Свойства материалов различны на </a:t>
            </a:r>
            <a:r>
              <a:rPr lang="ru-RU" dirty="0" err="1"/>
              <a:t>наноуровне</a:t>
            </a:r>
            <a:r>
              <a:rPr lang="ru-RU" dirty="0"/>
              <a:t> по следующим двум причинам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Увеличенная </a:t>
            </a:r>
            <a:r>
              <a:rPr lang="ru-RU" dirty="0">
                <a:solidFill>
                  <a:srgbClr val="0070C0"/>
                </a:solidFill>
              </a:rPr>
              <a:t>площадь </a:t>
            </a:r>
            <a:r>
              <a:rPr lang="ru-RU" dirty="0" smtClean="0">
                <a:solidFill>
                  <a:srgbClr val="0070C0"/>
                </a:solidFill>
              </a:rPr>
              <a:t>поверхности</a:t>
            </a:r>
          </a:p>
          <a:p>
            <a:pPr fontAlgn="base"/>
            <a:r>
              <a:rPr lang="ru-RU" dirty="0" smtClean="0">
                <a:solidFill>
                  <a:srgbClr val="0070C0"/>
                </a:solidFill>
              </a:rPr>
              <a:t>Эффект </a:t>
            </a:r>
            <a:r>
              <a:rPr lang="ru-RU" dirty="0">
                <a:solidFill>
                  <a:srgbClr val="0070C0"/>
                </a:solidFill>
              </a:rPr>
              <a:t>квантового удержания внутри </a:t>
            </a:r>
            <a:r>
              <a:rPr lang="ru-RU" dirty="0" err="1">
                <a:solidFill>
                  <a:srgbClr val="0070C0"/>
                </a:solidFill>
              </a:rPr>
              <a:t>наночастиц</a:t>
            </a:r>
            <a:r>
              <a:rPr lang="ru-RU" dirty="0">
                <a:solidFill>
                  <a:srgbClr val="0070C0"/>
                </a:solidFill>
              </a:rPr>
              <a:t> (новый квантовый эффект)</a:t>
            </a:r>
            <a:endParaRPr lang="sma-N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6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633537"/>
            <a:ext cx="6153150" cy="3590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29828" y="685800"/>
            <a:ext cx="5880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70C0"/>
                </a:solidFill>
              </a:rPr>
              <a:t>П</a:t>
            </a:r>
            <a:r>
              <a:rPr lang="ru-RU" sz="2800" dirty="0" smtClean="0">
                <a:solidFill>
                  <a:srgbClr val="0070C0"/>
                </a:solidFill>
              </a:rPr>
              <a:t>лощадь </a:t>
            </a:r>
            <a:r>
              <a:rPr lang="ru-RU" sz="2800" dirty="0">
                <a:solidFill>
                  <a:srgbClr val="0070C0"/>
                </a:solidFill>
              </a:rPr>
              <a:t>поверхности</a:t>
            </a:r>
          </a:p>
        </p:txBody>
      </p:sp>
    </p:spTree>
    <p:extLst>
      <p:ext uri="{BB962C8B-B14F-4D97-AF65-F5344CB8AC3E}">
        <p14:creationId xmlns:p14="http://schemas.microsoft.com/office/powerpoint/2010/main" val="48818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582136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</a:rPr>
              <a:t>Свойства </a:t>
            </a:r>
            <a:r>
              <a:rPr lang="ru-RU" b="1" dirty="0" err="1">
                <a:solidFill>
                  <a:srgbClr val="0070C0"/>
                </a:solidFill>
              </a:rPr>
              <a:t>наноматериалов</a:t>
            </a:r>
            <a:r>
              <a:rPr lang="ru-RU" b="1" dirty="0">
                <a:solidFill>
                  <a:srgbClr val="0070C0"/>
                </a:solidFill>
              </a:rPr>
              <a:t> зависят от кристаллической структуры и размера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 fontAlgn="base"/>
            <a:r>
              <a:rPr lang="ru-RU" dirty="0" smtClean="0"/>
              <a:t>Физические свойства</a:t>
            </a:r>
          </a:p>
          <a:p>
            <a:pPr fontAlgn="base"/>
            <a:r>
              <a:rPr lang="ru-RU" dirty="0" smtClean="0"/>
              <a:t>Механические свойства</a:t>
            </a:r>
          </a:p>
          <a:p>
            <a:pPr fontAlgn="base"/>
            <a:r>
              <a:rPr lang="ru-RU" dirty="0" smtClean="0"/>
              <a:t>Магнитные свойства</a:t>
            </a:r>
          </a:p>
          <a:p>
            <a:pPr fontAlgn="base"/>
            <a:r>
              <a:rPr lang="ru-RU" dirty="0" smtClean="0"/>
              <a:t>Оптические свойства</a:t>
            </a:r>
          </a:p>
          <a:p>
            <a:pPr fontAlgn="base"/>
            <a:r>
              <a:rPr lang="ru-RU" dirty="0" smtClean="0"/>
              <a:t>Тепловые свойства</a:t>
            </a:r>
          </a:p>
          <a:p>
            <a:pPr fontAlgn="base"/>
            <a:r>
              <a:rPr lang="ru-RU" dirty="0" smtClean="0"/>
              <a:t>Площадь поверхности</a:t>
            </a:r>
          </a:p>
          <a:p>
            <a:pPr fontAlgn="base"/>
            <a:r>
              <a:rPr lang="ru-RU" dirty="0" smtClean="0"/>
              <a:t>Каталитическая активность</a:t>
            </a:r>
          </a:p>
          <a:p>
            <a:pPr fontAlgn="base"/>
            <a:r>
              <a:rPr lang="ru-RU" dirty="0" smtClean="0"/>
              <a:t>Электрические свойства</a:t>
            </a:r>
          </a:p>
          <a:p>
            <a:pPr fontAlgn="base"/>
            <a:r>
              <a:rPr lang="ru-RU" dirty="0" smtClean="0"/>
              <a:t>Полупроводники</a:t>
            </a:r>
          </a:p>
          <a:p>
            <a:pPr fontAlgn="base"/>
            <a:r>
              <a:rPr lang="ru-RU" dirty="0" smtClean="0"/>
              <a:t>Сверхпроводники</a:t>
            </a:r>
            <a:endParaRPr lang="sma-NO" dirty="0"/>
          </a:p>
        </p:txBody>
      </p:sp>
    </p:spTree>
    <p:extLst>
      <p:ext uri="{BB962C8B-B14F-4D97-AF65-F5344CB8AC3E}">
        <p14:creationId xmlns:p14="http://schemas.microsoft.com/office/powerpoint/2010/main" val="209511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932259" y="2072950"/>
            <a:ext cx="78867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sma-NO" sz="2800" dirty="0"/>
              <a:t>Вопросы?</a:t>
            </a:r>
          </a:p>
          <a:p>
            <a:pPr marL="0" indent="0">
              <a:buNone/>
            </a:pPr>
            <a:endParaRPr lang="ru-RU" altLang="sma-NO" sz="2800" dirty="0"/>
          </a:p>
          <a:p>
            <a:pPr marL="0" indent="0">
              <a:buNone/>
            </a:pPr>
            <a:endParaRPr lang="ru-RU" altLang="sma-NO" sz="2800" dirty="0"/>
          </a:p>
          <a:p>
            <a:pPr marL="0" indent="0">
              <a:buNone/>
            </a:pPr>
            <a:endParaRPr lang="ru-RU" altLang="sma-NO" sz="2800" dirty="0"/>
          </a:p>
          <a:p>
            <a:pPr marL="0" indent="0">
              <a:buNone/>
            </a:pPr>
            <a:r>
              <a:rPr lang="ru-RU" altLang="sma-NO" sz="2800" dirty="0"/>
              <a:t>Спасибо за внимание</a:t>
            </a:r>
            <a:r>
              <a:rPr lang="en-US" altLang="sma-NO" sz="2800" dirty="0" smtClean="0"/>
              <a:t>!</a:t>
            </a:r>
          </a:p>
          <a:p>
            <a:pPr marL="0" indent="0">
              <a:buNone/>
            </a:pPr>
            <a:r>
              <a:rPr lang="sma-NO" sz="2800" dirty="0">
                <a:hlinkClick r:id="rId2"/>
              </a:rPr>
              <a:t>https://ppt-online.org/226443</a:t>
            </a:r>
            <a:r>
              <a:rPr lang="sma-NO" sz="2800" dirty="0"/>
              <a:t> </a:t>
            </a:r>
          </a:p>
          <a:p>
            <a:pPr marL="0" indent="0">
              <a:buNone/>
            </a:pPr>
            <a:endParaRPr lang="en-US" altLang="sma-NO" sz="2800" dirty="0"/>
          </a:p>
          <a:p>
            <a:pPr marL="0" indent="0" algn="r">
              <a:buNone/>
            </a:pPr>
            <a:r>
              <a:rPr lang="en-US" altLang="sma-NO" sz="2800" i="1" dirty="0">
                <a:solidFill>
                  <a:srgbClr val="0070C0"/>
                </a:solidFill>
              </a:rPr>
              <a:t>Akbota.Adilbekova@kaznu.kz</a:t>
            </a:r>
            <a:endParaRPr lang="ru-RU" altLang="sma-NO" sz="2800" i="1" dirty="0">
              <a:solidFill>
                <a:srgbClr val="0070C0"/>
              </a:solidFill>
            </a:endParaRPr>
          </a:p>
        </p:txBody>
      </p:sp>
      <p:pic>
        <p:nvPicPr>
          <p:cNvPr id="17411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963217"/>
            <a:ext cx="6696075" cy="6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Химия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42769"/>
            <a:ext cx="917972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для IPhone, смайлики, думаю вопрос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97" y="1948663"/>
            <a:ext cx="812450" cy="8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4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1.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70C0"/>
                </a:solidFill>
              </a:rPr>
              <a:t>Классификация по пространственным </a:t>
            </a:r>
            <a:r>
              <a:rPr lang="ru-RU" sz="2800" dirty="0" smtClean="0">
                <a:solidFill>
                  <a:srgbClr val="0070C0"/>
                </a:solidFill>
              </a:rPr>
              <a:t>размерам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Трехмерные </a:t>
            </a:r>
            <a:r>
              <a:rPr lang="ru-RU" sz="2800" dirty="0">
                <a:solidFill>
                  <a:srgbClr val="0070C0"/>
                </a:solidFill>
              </a:rPr>
              <a:t>частицы </a:t>
            </a:r>
            <a:r>
              <a:rPr lang="ru-RU" sz="2800" dirty="0" smtClean="0">
                <a:solidFill>
                  <a:srgbClr val="0070C0"/>
                </a:solidFill>
              </a:rPr>
              <a:t> - </a:t>
            </a:r>
            <a:r>
              <a:rPr lang="ru-RU" sz="2800" dirty="0" smtClean="0"/>
              <a:t>все </a:t>
            </a:r>
            <a:r>
              <a:rPr lang="ru-RU" sz="2800" dirty="0"/>
              <a:t>три измерения относятся к </a:t>
            </a:r>
            <a:r>
              <a:rPr lang="ru-RU" sz="2800" dirty="0" err="1"/>
              <a:t>наномасштабу</a:t>
            </a:r>
            <a:r>
              <a:rPr lang="ru-RU" sz="2800" dirty="0"/>
              <a:t> менее 100 </a:t>
            </a:r>
            <a:r>
              <a:rPr lang="ru-RU" sz="2800" dirty="0" err="1"/>
              <a:t>нм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Эти </a:t>
            </a:r>
            <a:r>
              <a:rPr lang="ru-RU" sz="2800" dirty="0" err="1"/>
              <a:t>наночастицы</a:t>
            </a:r>
            <a:r>
              <a:rPr lang="ru-RU" sz="2800" dirty="0"/>
              <a:t> имеют очень маленький радиус кривизны. </a:t>
            </a:r>
            <a:r>
              <a:rPr lang="ru-RU" sz="2800" dirty="0" smtClean="0"/>
              <a:t>Квантовые </a:t>
            </a:r>
            <a:r>
              <a:rPr lang="ru-RU" sz="2800" dirty="0"/>
              <a:t>точки </a:t>
            </a:r>
            <a:r>
              <a:rPr lang="ru-RU" sz="2800" dirty="0" smtClean="0"/>
              <a:t>(частицы </a:t>
            </a:r>
            <a:r>
              <a:rPr lang="ru-RU" sz="2800" dirty="0"/>
              <a:t>полупроводникового материала), </a:t>
            </a:r>
            <a:r>
              <a:rPr lang="ru-RU" sz="2800" dirty="0" err="1"/>
              <a:t>нанооболочки</a:t>
            </a:r>
            <a:r>
              <a:rPr lang="ru-RU" sz="2800" dirty="0"/>
              <a:t>, </a:t>
            </a:r>
            <a:r>
              <a:rPr lang="ru-RU" sz="2800" dirty="0" smtClean="0"/>
              <a:t>микрокапсулы</a:t>
            </a:r>
            <a:r>
              <a:rPr lang="ru-RU" sz="2800" dirty="0"/>
              <a:t>, осадки, коллоидные растворы (золи) и аэрозоли, </a:t>
            </a:r>
            <a:r>
              <a:rPr lang="ru-RU" sz="2800" dirty="0" err="1"/>
              <a:t>микроэмульсии</a:t>
            </a:r>
            <a:r>
              <a:rPr lang="ru-RU" sz="2800" dirty="0"/>
              <a:t>, частицы ядра первого типа (кристаллы, капли, пузырьки газа), сферические мицеллы </a:t>
            </a:r>
            <a:r>
              <a:rPr lang="ru-RU" sz="2800" dirty="0" smtClean="0"/>
              <a:t>ПАВ можно </a:t>
            </a:r>
            <a:r>
              <a:rPr lang="ru-RU" sz="2800" dirty="0"/>
              <a:t>рассматривать как трехмерные частицы.</a:t>
            </a:r>
            <a:endParaRPr lang="sma-NO" sz="28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97" y="5105400"/>
            <a:ext cx="37338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1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Двумерные </a:t>
            </a:r>
            <a:r>
              <a:rPr lang="ru-RU" dirty="0" err="1">
                <a:solidFill>
                  <a:srgbClr val="0070C0"/>
                </a:solidFill>
              </a:rPr>
              <a:t>наночастицы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имеют два измерения в </a:t>
            </a:r>
            <a:r>
              <a:rPr lang="ru-RU" dirty="0" err="1"/>
              <a:t>наноразмерном</a:t>
            </a:r>
            <a:r>
              <a:rPr lang="ru-RU" dirty="0"/>
              <a:t> масштабе (другое измерение расширено</a:t>
            </a:r>
            <a:r>
              <a:rPr lang="ru-RU" dirty="0" smtClean="0"/>
              <a:t>). Это </a:t>
            </a:r>
            <a:r>
              <a:rPr lang="ru-RU" dirty="0"/>
              <a:t>тонкие волокна, </a:t>
            </a:r>
            <a:r>
              <a:rPr lang="ru-RU" dirty="0" err="1"/>
              <a:t>нанопроволоки</a:t>
            </a:r>
            <a:r>
              <a:rPr lang="ru-RU" dirty="0"/>
              <a:t>, капилляры и пористые цилиндрические мицеллы поверхностно-активных веществ и </a:t>
            </a:r>
            <a:r>
              <a:rPr lang="ru-RU" dirty="0" err="1"/>
              <a:t>нанотрубок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Одномерные </a:t>
            </a:r>
            <a:r>
              <a:rPr lang="ru-RU" dirty="0" err="1">
                <a:solidFill>
                  <a:srgbClr val="0070C0"/>
                </a:solidFill>
              </a:rPr>
              <a:t>наночастицы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имеют одно измерение в </a:t>
            </a:r>
            <a:r>
              <a:rPr lang="ru-RU" dirty="0" err="1"/>
              <a:t>наноразмерном</a:t>
            </a:r>
            <a:r>
              <a:rPr lang="ru-RU" dirty="0"/>
              <a:t> масштабе (другие два измерения не ограничиваются </a:t>
            </a:r>
            <a:r>
              <a:rPr lang="ru-RU" dirty="0" err="1"/>
              <a:t>наноразмерностью</a:t>
            </a:r>
            <a:r>
              <a:rPr lang="ru-RU" dirty="0" smtClean="0"/>
              <a:t>). Тонкие </a:t>
            </a:r>
            <a:r>
              <a:rPr lang="ru-RU" dirty="0"/>
              <a:t>пленки, покрытия, моно- и поли-слои </a:t>
            </a:r>
            <a:r>
              <a:rPr lang="ru-RU" dirty="0" smtClean="0"/>
              <a:t>ПАВ </a:t>
            </a:r>
            <a:r>
              <a:rPr lang="ru-RU" dirty="0"/>
              <a:t>на границах раздела, включая пленки </a:t>
            </a:r>
            <a:r>
              <a:rPr lang="ru-RU" dirty="0" err="1"/>
              <a:t>Ленгмюра-Блоджетта</a:t>
            </a:r>
            <a:r>
              <a:rPr lang="ru-RU" dirty="0"/>
              <a:t>, пластинчатые мицеллы </a:t>
            </a:r>
            <a:r>
              <a:rPr lang="ru-RU" dirty="0" smtClean="0"/>
              <a:t>ПАВ, </a:t>
            </a:r>
            <a:r>
              <a:rPr lang="ru-RU" dirty="0"/>
              <a:t>относятся к одномерным </a:t>
            </a:r>
            <a:r>
              <a:rPr lang="ru-RU" dirty="0" err="1"/>
              <a:t>наночастицам</a:t>
            </a:r>
            <a:r>
              <a:rPr lang="ru-RU" dirty="0"/>
              <a:t>.</a:t>
            </a:r>
            <a:endParaRPr lang="sma-NO" dirty="0"/>
          </a:p>
        </p:txBody>
      </p:sp>
    </p:spTree>
    <p:extLst>
      <p:ext uri="{BB962C8B-B14F-4D97-AF65-F5344CB8AC3E}">
        <p14:creationId xmlns:p14="http://schemas.microsoft.com/office/powerpoint/2010/main" val="14771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704671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2. </a:t>
            </a:r>
            <a:r>
              <a:rPr lang="ru-RU" sz="2400" dirty="0" smtClean="0">
                <a:solidFill>
                  <a:srgbClr val="0070C0"/>
                </a:solidFill>
              </a:rPr>
              <a:t>Классификация</a:t>
            </a:r>
          </a:p>
          <a:p>
            <a:r>
              <a:rPr lang="ru-RU" sz="2400" dirty="0" smtClean="0"/>
              <a:t>Следует </a:t>
            </a:r>
            <a:r>
              <a:rPr lang="ru-RU" sz="2400" dirty="0"/>
              <a:t>отметить, что в научных работах существует </a:t>
            </a:r>
            <a:r>
              <a:rPr lang="ru-RU" sz="2400" dirty="0" smtClean="0"/>
              <a:t> и другая </a:t>
            </a:r>
            <a:r>
              <a:rPr lang="ru-RU" sz="2400" dirty="0"/>
              <a:t>классификация </a:t>
            </a:r>
            <a:r>
              <a:rPr lang="ru-RU" sz="2400" dirty="0" err="1"/>
              <a:t>наночастиц</a:t>
            </a:r>
            <a:r>
              <a:rPr lang="ru-RU" sz="2400" dirty="0"/>
              <a:t> по числу измерений, не ограничиваемых </a:t>
            </a:r>
            <a:r>
              <a:rPr lang="ru-RU" sz="2400" dirty="0" err="1"/>
              <a:t>наноразмерными</a:t>
            </a:r>
            <a:r>
              <a:rPr lang="ru-RU" sz="2400" dirty="0"/>
              <a:t> 3-D (</a:t>
            </a:r>
            <a:r>
              <a:rPr lang="ru-RU" sz="2400" dirty="0" smtClean="0"/>
              <a:t>объемные  материалы (</a:t>
            </a:r>
            <a:r>
              <a:rPr lang="en-US" sz="2400" dirty="0" smtClean="0"/>
              <a:t>bulk</a:t>
            </a:r>
            <a:r>
              <a:rPr lang="ru-RU" sz="2400" dirty="0" smtClean="0"/>
              <a:t>), </a:t>
            </a:r>
            <a:r>
              <a:rPr lang="ru-RU" sz="2400" dirty="0" err="1"/>
              <a:t>нанокристаллы</a:t>
            </a:r>
            <a:r>
              <a:rPr lang="ru-RU" sz="2400" dirty="0"/>
              <a:t>), 2-D (</a:t>
            </a:r>
            <a:r>
              <a:rPr lang="ru-RU" sz="2400" dirty="0" smtClean="0"/>
              <a:t>квантовая яма), </a:t>
            </a:r>
            <a:r>
              <a:rPr lang="ru-RU" sz="2400" dirty="0"/>
              <a:t>1-D (квантовая проволока) и 0-D (квантовая точка) системами.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Classification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is based on the number of dimensions, which are not confined to the nanoscale range less than 100 nm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eng.thesaurus.rusnano.com/upload/iblock/dfc/nanomateri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3314699"/>
            <a:ext cx="8467725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Наночастицы</a:t>
            </a:r>
            <a:r>
              <a:rPr lang="ru-RU" dirty="0"/>
              <a:t> могут быть не сплошными. </a:t>
            </a:r>
            <a:endParaRPr lang="ru-RU" dirty="0" smtClean="0"/>
          </a:p>
          <a:p>
            <a:r>
              <a:rPr lang="ru-RU" dirty="0" smtClean="0"/>
              <a:t>Они </a:t>
            </a:r>
            <a:r>
              <a:rPr lang="ru-RU" dirty="0"/>
              <a:t>состоят из кристаллических зерен, нитей или включают углубления. Совокупность </a:t>
            </a:r>
            <a:r>
              <a:rPr lang="ru-RU" dirty="0" err="1"/>
              <a:t>наночастиц</a:t>
            </a:r>
            <a:r>
              <a:rPr lang="ru-RU" dirty="0"/>
              <a:t> (кластеров, квантовых точек) определенного размера с наличием функциональных связей образует </a:t>
            </a:r>
            <a:r>
              <a:rPr lang="ru-RU" dirty="0" err="1"/>
              <a:t>наноструктуры</a:t>
            </a:r>
            <a:r>
              <a:rPr lang="ru-RU" dirty="0"/>
              <a:t> или </a:t>
            </a:r>
            <a:r>
              <a:rPr lang="ru-RU" dirty="0" err="1"/>
              <a:t>наноструктурированные</a:t>
            </a:r>
            <a:r>
              <a:rPr lang="ru-RU" dirty="0"/>
              <a:t> системы. Их можно рассматривать как объемные </a:t>
            </a:r>
            <a:r>
              <a:rPr lang="ru-RU" dirty="0" err="1"/>
              <a:t>наноматериалы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Объемные </a:t>
            </a:r>
            <a:r>
              <a:rPr lang="ru-RU" dirty="0" err="1"/>
              <a:t>наноматериалы</a:t>
            </a:r>
            <a:r>
              <a:rPr lang="ru-RU" dirty="0"/>
              <a:t> - это материалы, которые не ограничены </a:t>
            </a:r>
            <a:r>
              <a:rPr lang="ru-RU" dirty="0" err="1"/>
              <a:t>наноразмерностью</a:t>
            </a:r>
            <a:r>
              <a:rPr lang="ru-RU" dirty="0"/>
              <a:t> ни в одном измерении. </a:t>
            </a:r>
            <a:endParaRPr lang="sma-NO" dirty="0"/>
          </a:p>
        </p:txBody>
      </p:sp>
    </p:spTree>
    <p:extLst>
      <p:ext uri="{BB962C8B-B14F-4D97-AF65-F5344CB8AC3E}">
        <p14:creationId xmlns:p14="http://schemas.microsoft.com/office/powerpoint/2010/main" val="96914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305341"/>
            <a:ext cx="2533650" cy="2647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81400"/>
            <a:ext cx="2438400" cy="25308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" y="220682"/>
            <a:ext cx="754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Таким образом, эти материалы характеризуются наличием трех произвольных размеров выше 100 </a:t>
            </a:r>
            <a:r>
              <a:rPr lang="ru-RU" sz="2800" dirty="0" err="1"/>
              <a:t>нм</a:t>
            </a:r>
            <a:r>
              <a:rPr lang="ru-RU" sz="2800" dirty="0"/>
              <a:t>. Что касается наличия свойств на </a:t>
            </a:r>
            <a:r>
              <a:rPr lang="ru-RU" sz="2800" dirty="0" err="1"/>
              <a:t>наноуровне</a:t>
            </a:r>
            <a:r>
              <a:rPr lang="ru-RU" sz="2800" dirty="0"/>
              <a:t>, объемные </a:t>
            </a:r>
            <a:r>
              <a:rPr lang="ru-RU" sz="2800" dirty="0" err="1"/>
              <a:t>наноматериалы</a:t>
            </a:r>
            <a:r>
              <a:rPr lang="ru-RU" sz="2800" dirty="0"/>
              <a:t> могут содержать дисперсии </a:t>
            </a:r>
            <a:r>
              <a:rPr lang="ru-RU" sz="2800" dirty="0" err="1"/>
              <a:t>наночастиц</a:t>
            </a:r>
            <a:r>
              <a:rPr lang="ru-RU" sz="2800" dirty="0"/>
              <a:t>, пучки </a:t>
            </a:r>
            <a:r>
              <a:rPr lang="ru-RU" sz="2800" dirty="0" err="1"/>
              <a:t>нанопроводов</a:t>
            </a:r>
            <a:r>
              <a:rPr lang="ru-RU" sz="2800" dirty="0"/>
              <a:t> и </a:t>
            </a:r>
            <a:r>
              <a:rPr lang="ru-RU" sz="2800" dirty="0" err="1"/>
              <a:t>нанотрубок</a:t>
            </a:r>
            <a:r>
              <a:rPr lang="ru-RU" sz="2800" dirty="0"/>
              <a:t>, а также многослойные </a:t>
            </a:r>
            <a:r>
              <a:rPr lang="ru-RU" sz="2800" dirty="0" err="1"/>
              <a:t>нанослои</a:t>
            </a:r>
            <a:r>
              <a:rPr lang="ru-RU" sz="2800" dirty="0"/>
              <a:t>.</a:t>
            </a:r>
            <a:endParaRPr lang="sma-NO" sz="2800" dirty="0"/>
          </a:p>
        </p:txBody>
      </p:sp>
    </p:spTree>
    <p:extLst>
      <p:ext uri="{BB962C8B-B14F-4D97-AF65-F5344CB8AC3E}">
        <p14:creationId xmlns:p14="http://schemas.microsoft.com/office/powerpoint/2010/main" val="275101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57201"/>
            <a:ext cx="8382000" cy="5181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400" dirty="0" err="1"/>
              <a:t>Наночастицы</a:t>
            </a:r>
            <a:r>
              <a:rPr lang="ru-RU" sz="9400" dirty="0"/>
              <a:t> могут быть </a:t>
            </a:r>
            <a:r>
              <a:rPr lang="ru-RU" sz="9400" dirty="0">
                <a:solidFill>
                  <a:srgbClr val="0070C0"/>
                </a:solidFill>
              </a:rPr>
              <a:t>аморфными или кристаллическими, металлическими, керамическими или полимерными, интегрированными в окружающий матричный материал, нанесенными на подложку</a:t>
            </a:r>
            <a:r>
              <a:rPr lang="ru-RU" sz="9400" dirty="0" smtClean="0"/>
              <a:t>.</a:t>
            </a:r>
          </a:p>
          <a:p>
            <a:r>
              <a:rPr lang="ru-RU" sz="9400" dirty="0" smtClean="0">
                <a:solidFill>
                  <a:srgbClr val="0070C0"/>
                </a:solidFill>
              </a:rPr>
              <a:t>Среда</a:t>
            </a:r>
            <a:r>
              <a:rPr lang="ru-RU" sz="9400" dirty="0">
                <a:solidFill>
                  <a:srgbClr val="0070C0"/>
                </a:solidFill>
              </a:rPr>
              <a:t>, </a:t>
            </a:r>
            <a:r>
              <a:rPr lang="ru-RU" sz="9400" dirty="0"/>
              <a:t>окружающая </a:t>
            </a:r>
            <a:r>
              <a:rPr lang="ru-RU" sz="9400" dirty="0" err="1"/>
              <a:t>наночастицы</a:t>
            </a:r>
            <a:r>
              <a:rPr lang="ru-RU" sz="9400" dirty="0"/>
              <a:t>, может быть газообразной, воздушной и жидкой</a:t>
            </a:r>
            <a:r>
              <a:rPr lang="ru-RU" sz="9400" dirty="0" smtClean="0"/>
              <a:t>.</a:t>
            </a:r>
          </a:p>
          <a:p>
            <a:r>
              <a:rPr lang="ru-RU" sz="9400" dirty="0" smtClean="0"/>
              <a:t>Газообразную </a:t>
            </a:r>
            <a:r>
              <a:rPr lang="ru-RU" sz="9400" dirty="0"/>
              <a:t>дисперсионную среду можно разделить на </a:t>
            </a:r>
            <a:r>
              <a:rPr lang="ru-RU" sz="9400" dirty="0">
                <a:solidFill>
                  <a:srgbClr val="0070C0"/>
                </a:solidFill>
              </a:rPr>
              <a:t>защитные газы, </a:t>
            </a:r>
            <a:r>
              <a:rPr lang="ru-RU" sz="9400" dirty="0" err="1">
                <a:solidFill>
                  <a:srgbClr val="0070C0"/>
                </a:solidFill>
              </a:rPr>
              <a:t>реагентные</a:t>
            </a:r>
            <a:r>
              <a:rPr lang="ru-RU" sz="9400" dirty="0">
                <a:solidFill>
                  <a:srgbClr val="0070C0"/>
                </a:solidFill>
              </a:rPr>
              <a:t> газы и </a:t>
            </a:r>
            <a:r>
              <a:rPr lang="ru-RU" sz="9400" dirty="0" err="1">
                <a:solidFill>
                  <a:srgbClr val="0070C0"/>
                </a:solidFill>
              </a:rPr>
              <a:t>газоносители</a:t>
            </a:r>
            <a:r>
              <a:rPr lang="ru-RU" sz="9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9400" dirty="0" smtClean="0"/>
              <a:t>Защитная </a:t>
            </a:r>
            <a:r>
              <a:rPr lang="ru-RU" sz="9400" dirty="0"/>
              <a:t>газовая среда (азот, аргон) защищает </a:t>
            </a:r>
            <a:r>
              <a:rPr lang="ru-RU" sz="9400" dirty="0" err="1"/>
              <a:t>наночастицы</a:t>
            </a:r>
            <a:r>
              <a:rPr lang="ru-RU" sz="9400" dirty="0"/>
              <a:t> от воздействия воздуха в технологических процессах, в основном от кислорода</a:t>
            </a:r>
            <a:r>
              <a:rPr lang="ru-RU" sz="9400" dirty="0" smtClean="0"/>
              <a:t>.</a:t>
            </a:r>
          </a:p>
          <a:p>
            <a:r>
              <a:rPr lang="ru-RU" sz="9400" dirty="0" smtClean="0">
                <a:solidFill>
                  <a:srgbClr val="0070C0"/>
                </a:solidFill>
              </a:rPr>
              <a:t>Газообразные </a:t>
            </a:r>
            <a:r>
              <a:rPr lang="ru-RU" sz="9400" dirty="0">
                <a:solidFill>
                  <a:srgbClr val="0070C0"/>
                </a:solidFill>
              </a:rPr>
              <a:t>реагенты </a:t>
            </a:r>
            <a:r>
              <a:rPr lang="ru-RU" sz="9400" dirty="0"/>
              <a:t>используются в полупроводниковых приборах для придания необходимых электрофизических свойств</a:t>
            </a:r>
            <a:r>
              <a:rPr lang="ru-RU" sz="9400" dirty="0" smtClean="0"/>
              <a:t>. </a:t>
            </a:r>
            <a:r>
              <a:rPr lang="ru-RU" sz="9400" dirty="0"/>
              <a:t>Изменения свойств полупроводника достигаются за счет диффузии</a:t>
            </a:r>
            <a:r>
              <a:rPr lang="ru-RU" sz="9400" dirty="0" smtClean="0"/>
              <a:t>.</a:t>
            </a:r>
          </a:p>
          <a:p>
            <a:r>
              <a:rPr lang="ru-RU" sz="9400" dirty="0" smtClean="0">
                <a:solidFill>
                  <a:srgbClr val="0070C0"/>
                </a:solidFill>
              </a:rPr>
              <a:t>Газы-носители </a:t>
            </a:r>
            <a:r>
              <a:rPr lang="ru-RU" sz="9400" dirty="0"/>
              <a:t>применяются для защитных покрытий (кислород и другие) для обработки поверхностного слоя (хлорный водород</a:t>
            </a:r>
            <a:r>
              <a:rPr lang="ru-RU" sz="9400" dirty="0" smtClean="0"/>
              <a:t>). Вода </a:t>
            </a:r>
            <a:r>
              <a:rPr lang="ru-RU" sz="9400" dirty="0"/>
              <a:t>и органические растворители, а также жидкости, такие как фреон, относятся к жидкой защитной среде.</a:t>
            </a:r>
            <a:endParaRPr lang="sma-NO" dirty="0"/>
          </a:p>
        </p:txBody>
      </p:sp>
    </p:spTree>
    <p:extLst>
      <p:ext uri="{BB962C8B-B14F-4D97-AF65-F5344CB8AC3E}">
        <p14:creationId xmlns:p14="http://schemas.microsoft.com/office/powerpoint/2010/main" val="89673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751893"/>
              </p:ext>
            </p:extLst>
          </p:nvPr>
        </p:nvGraphicFramePr>
        <p:xfrm>
          <a:off x="304800" y="304800"/>
          <a:ext cx="83820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5583237"/>
            <a:ext cx="6781800" cy="11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5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88922"/>
              </p:ext>
            </p:extLst>
          </p:nvPr>
        </p:nvGraphicFramePr>
        <p:xfrm>
          <a:off x="457200" y="152400"/>
          <a:ext cx="82296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2819400"/>
            <a:ext cx="7304314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707" y="4665402"/>
            <a:ext cx="57340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7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719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Адильбекова Акбота</dc:creator>
  <cp:lastModifiedBy>admin</cp:lastModifiedBy>
  <cp:revision>24</cp:revision>
  <dcterms:modified xsi:type="dcterms:W3CDTF">2021-11-08T07:18:14Z</dcterms:modified>
</cp:coreProperties>
</file>